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sldIdLst>
    <p:sldId id="267" r:id="rId5"/>
    <p:sldId id="266" r:id="rId6"/>
  </p:sldIdLst>
  <p:sldSz cx="5327650" cy="7559675"/>
  <p:notesSz cx="6808788" cy="9940925"/>
  <p:embeddedFontLst>
    <p:embeddedFont>
      <p:font typeface="Gotham Rounded Bold" panose="02000000000000000000" pitchFamily="50" charset="0"/>
      <p:regular r:id="rId7"/>
      <p:italic r:id="rId8"/>
    </p:embeddedFont>
    <p:embeddedFont>
      <p:font typeface="Gotham Rounded Medium" pitchFamily="50" charset="0"/>
      <p:regular r:id="rId9"/>
      <p:italic r:id="rId10"/>
    </p:embeddedFont>
    <p:embeddedFont>
      <p:font typeface="Gotham Rounded Book" pitchFamily="50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A9C2783-7835-4CA5-8CC5-C52C4B9A9DA1}">
          <p14:sldIdLst>
            <p14:sldId id="267"/>
            <p14:sldId id="266"/>
          </p14:sldIdLst>
        </p14:section>
        <p14:section name="Autres couvertures (hors JPO)" id="{00E7103F-3290-4ECE-8554-999401C97E9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644"/>
    <a:srgbClr val="FBB700"/>
    <a:srgbClr val="E8315F"/>
    <a:srgbClr val="FCE9F3"/>
    <a:srgbClr val="003A46"/>
    <a:srgbClr val="F28300"/>
    <a:srgbClr val="52091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4" autoAdjust="0"/>
    <p:restoredTop sz="94660"/>
  </p:normalViewPr>
  <p:slideViewPr>
    <p:cSldViewPr snapToGrid="0">
      <p:cViewPr varScale="1">
        <p:scale>
          <a:sx n="79" d="100"/>
          <a:sy n="79" d="100"/>
        </p:scale>
        <p:origin x="26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9152-D862-487F-ADF5-BE6668618EA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109-DA23-48D7-B265-4E1DC62396FC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46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9152-D862-487F-ADF5-BE6668618EA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109-DA23-48D7-B265-4E1DC62396FC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99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9152-D862-487F-ADF5-BE6668618EA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109-DA23-48D7-B265-4E1DC62396FC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28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9152-D862-487F-ADF5-BE6668618EA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109-DA23-48D7-B265-4E1DC62396FC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0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>
                    <a:tint val="82000"/>
                  </a:schemeClr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82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82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9152-D862-487F-ADF5-BE6668618EA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109-DA23-48D7-B265-4E1DC62396FC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49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9152-D862-487F-ADF5-BE6668618EA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109-DA23-48D7-B265-4E1DC62396FC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12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9152-D862-487F-ADF5-BE6668618EA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109-DA23-48D7-B265-4E1DC62396FC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00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9152-D862-487F-ADF5-BE6668618EA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109-DA23-48D7-B265-4E1DC62396FC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87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9152-D862-487F-ADF5-BE6668618EA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109-DA23-48D7-B265-4E1DC62396FC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95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9152-D862-487F-ADF5-BE6668618EA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109-DA23-48D7-B265-4E1DC62396FC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87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9152-D862-487F-ADF5-BE6668618EA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4109-DA23-48D7-B265-4E1DC62396FC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95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09152-D862-487F-ADF5-BE6668618EA7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284109-DA23-48D7-B265-4E1DC62396FC}" type="slidenum">
              <a:rPr lang="pt-BR" smtClean="0"/>
              <a:t>‹N°›</a:t>
            </a:fld>
            <a:endParaRPr lang="pt-B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0EFC03-6C2E-0610-D043-C0CE9897BBF9}"/>
              </a:ext>
            </a:extLst>
          </p:cNvPr>
          <p:cNvSpPr txBox="1"/>
          <p:nvPr userDrawn="1">
            <p:extLst>
              <p:ext uri="{1162E1C5-73C7-4A58-AE30-91384D911F3F}">
                <p184:classification xmlns="" xmlns:p184="http://schemas.microsoft.com/office/powerpoint/2018/4/main" val="hdr"/>
              </p:ext>
            </p:extLst>
          </p:nvPr>
        </p:nvSpPr>
        <p:spPr>
          <a:xfrm>
            <a:off x="4657725" y="63500"/>
            <a:ext cx="6318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RESTREINT</a:t>
            </a:r>
          </a:p>
        </p:txBody>
      </p:sp>
    </p:spTree>
    <p:extLst>
      <p:ext uri="{BB962C8B-B14F-4D97-AF65-F5344CB8AC3E}">
        <p14:creationId xmlns:p14="http://schemas.microsoft.com/office/powerpoint/2010/main" val="139861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1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habits, personne, Visage humain, adulte&#10;&#10;Description générée automatiquement">
            <a:extLst>
              <a:ext uri="{FF2B5EF4-FFF2-40B4-BE49-F238E27FC236}">
                <a16:creationId xmlns:a16="http://schemas.microsoft.com/office/drawing/2014/main" id="{9BDEB55A-53CA-D624-E083-F1114BE275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86" y="258868"/>
            <a:ext cx="3224809" cy="4985169"/>
          </a:xfrm>
          <a:prstGeom prst="rect">
            <a:avLst/>
          </a:prstGeom>
        </p:spPr>
      </p:pic>
      <p:sp>
        <p:nvSpPr>
          <p:cNvPr id="24" name="object 28">
            <a:extLst>
              <a:ext uri="{FF2B5EF4-FFF2-40B4-BE49-F238E27FC236}">
                <a16:creationId xmlns:a16="http://schemas.microsoft.com/office/drawing/2014/main" id="{4CC54A8B-B862-087D-0C2D-45E98EA91205}"/>
              </a:ext>
            </a:extLst>
          </p:cNvPr>
          <p:cNvSpPr txBox="1"/>
          <p:nvPr/>
        </p:nvSpPr>
        <p:spPr>
          <a:xfrm>
            <a:off x="959247" y="2781088"/>
            <a:ext cx="2757166" cy="582211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spcAft>
                <a:spcPts val="600"/>
              </a:spcAft>
            </a:pPr>
            <a:r>
              <a:rPr lang="fr-FR" sz="1600" dirty="0">
                <a:solidFill>
                  <a:srgbClr val="411644"/>
                </a:solidFill>
                <a:highlight>
                  <a:srgbClr val="FBB700"/>
                </a:highlight>
                <a:latin typeface="Gotham Rounded Bold"/>
                <a:cs typeface="Gotham Rounded Bold"/>
              </a:rPr>
              <a:t>Vous avez 60 ans et plus </a:t>
            </a:r>
          </a:p>
          <a:p>
            <a:pPr marL="12700" marR="5080">
              <a:spcAft>
                <a:spcPts val="600"/>
              </a:spcAft>
            </a:pPr>
            <a:r>
              <a:rPr lang="fr-FR" sz="1600" dirty="0">
                <a:solidFill>
                  <a:srgbClr val="411644"/>
                </a:solidFill>
                <a:highlight>
                  <a:srgbClr val="FBB700"/>
                </a:highlight>
                <a:latin typeface="Gotham Rounded Bold"/>
              </a:rPr>
              <a:t>Prenez soin de votre santé</a:t>
            </a:r>
          </a:p>
        </p:txBody>
      </p:sp>
      <p:sp>
        <p:nvSpPr>
          <p:cNvPr id="11" name="Freeform: Shape 22">
            <a:extLst>
              <a:ext uri="{FF2B5EF4-FFF2-40B4-BE49-F238E27FC236}">
                <a16:creationId xmlns:a16="http://schemas.microsoft.com/office/drawing/2014/main" id="{9852201A-DF01-C433-E177-415654319D71}"/>
              </a:ext>
            </a:extLst>
          </p:cNvPr>
          <p:cNvSpPr>
            <a:spLocks/>
          </p:cNvSpPr>
          <p:nvPr/>
        </p:nvSpPr>
        <p:spPr>
          <a:xfrm>
            <a:off x="-10510" y="4172362"/>
            <a:ext cx="1786676" cy="3409485"/>
          </a:xfrm>
          <a:custGeom>
            <a:avLst/>
            <a:gdLst>
              <a:gd name="connsiteX0" fmla="*/ 52981 w 2428981"/>
              <a:gd name="connsiteY0" fmla="*/ 0 h 4282054"/>
              <a:gd name="connsiteX1" fmla="*/ 2428981 w 2428981"/>
              <a:gd name="connsiteY1" fmla="*/ 2376000 h 4282054"/>
              <a:gd name="connsiteX2" fmla="*/ 1564338 w 2428981"/>
              <a:gd name="connsiteY2" fmla="*/ 4209438 h 4282054"/>
              <a:gd name="connsiteX3" fmla="*/ 1467229 w 2428981"/>
              <a:gd name="connsiteY3" fmla="*/ 4282054 h 4282054"/>
              <a:gd name="connsiteX4" fmla="*/ 0 w 2428981"/>
              <a:gd name="connsiteY4" fmla="*/ 4282054 h 4282054"/>
              <a:gd name="connsiteX5" fmla="*/ 0 w 2428981"/>
              <a:gd name="connsiteY5" fmla="*/ 2676 h 428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8981" h="4282054">
                <a:moveTo>
                  <a:pt x="52981" y="0"/>
                </a:moveTo>
                <a:cubicBezTo>
                  <a:pt x="1365210" y="0"/>
                  <a:pt x="2428981" y="1063771"/>
                  <a:pt x="2428981" y="2376000"/>
                </a:cubicBezTo>
                <a:cubicBezTo>
                  <a:pt x="2428981" y="3114129"/>
                  <a:pt x="2092397" y="3773644"/>
                  <a:pt x="1564338" y="4209438"/>
                </a:cubicBezTo>
                <a:lnTo>
                  <a:pt x="1467229" y="4282054"/>
                </a:lnTo>
                <a:lnTo>
                  <a:pt x="0" y="4282054"/>
                </a:lnTo>
                <a:lnTo>
                  <a:pt x="0" y="2676"/>
                </a:lnTo>
                <a:close/>
              </a:path>
            </a:pathLst>
          </a:custGeom>
          <a:solidFill>
            <a:srgbClr val="E831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34" name="object 28">
            <a:extLst>
              <a:ext uri="{FF2B5EF4-FFF2-40B4-BE49-F238E27FC236}">
                <a16:creationId xmlns:a16="http://schemas.microsoft.com/office/drawing/2014/main" id="{EEC5D454-53DD-BD02-3EA1-B67920026854}"/>
              </a:ext>
            </a:extLst>
          </p:cNvPr>
          <p:cNvSpPr txBox="1"/>
          <p:nvPr/>
        </p:nvSpPr>
        <p:spPr>
          <a:xfrm>
            <a:off x="293100" y="4036846"/>
            <a:ext cx="4801896" cy="1565793"/>
          </a:xfrm>
          <a:prstGeom prst="rect">
            <a:avLst/>
          </a:prstGeom>
          <a:solidFill>
            <a:srgbClr val="FBB700"/>
          </a:solidFill>
        </p:spPr>
        <p:txBody>
          <a:bodyPr vert="horz" wrap="square" lIns="108000" tIns="108000" rIns="108000" bIns="0" rtlCol="0">
            <a:noAutofit/>
          </a:bodyPr>
          <a:lstStyle/>
          <a:p>
            <a:pPr marL="12700" marR="5080" algn="l">
              <a:spcBef>
                <a:spcPts val="600"/>
              </a:spcBef>
            </a:pPr>
            <a:r>
              <a:rPr lang="fr-FR" sz="1600" dirty="0">
                <a:solidFill>
                  <a:srgbClr val="411644"/>
                </a:solidFill>
                <a:latin typeface="Gotham Rounded Bold"/>
              </a:rPr>
              <a:t>Profitez d’une évaluation de vos capacités et risques de fragilité sur RDV :</a:t>
            </a:r>
          </a:p>
          <a:p>
            <a:pPr marL="12700" marR="5080" algn="l">
              <a:spcBef>
                <a:spcPts val="100"/>
              </a:spcBef>
            </a:pPr>
            <a:endParaRPr lang="fr-FR" sz="1600" dirty="0">
              <a:solidFill>
                <a:schemeClr val="bg1"/>
              </a:solidFill>
              <a:latin typeface="Gotham Rounded Bold"/>
            </a:endParaRPr>
          </a:p>
          <a:p>
            <a:pPr marL="12700" marR="5080" algn="l">
              <a:spcBef>
                <a:spcPts val="100"/>
              </a:spcBef>
            </a:pPr>
            <a:r>
              <a:rPr lang="fr-FR" sz="1600" dirty="0">
                <a:solidFill>
                  <a:schemeClr val="bg1"/>
                </a:solidFill>
                <a:latin typeface="Gotham Rounded Bold"/>
              </a:rPr>
              <a:t> </a:t>
            </a:r>
          </a:p>
          <a:p>
            <a:pPr marL="12700" marR="5080" algn="l">
              <a:spcBef>
                <a:spcPts val="100"/>
              </a:spcBef>
            </a:pPr>
            <a:endParaRPr lang="fr-FR" sz="1600" dirty="0">
              <a:solidFill>
                <a:schemeClr val="bg1"/>
              </a:solidFill>
              <a:latin typeface="Gotham Rounded Bold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FBC62D3-07FF-8DD9-F9D1-BEE4B3DE5ABA}"/>
              </a:ext>
            </a:extLst>
          </p:cNvPr>
          <p:cNvGrpSpPr/>
          <p:nvPr/>
        </p:nvGrpSpPr>
        <p:grpSpPr>
          <a:xfrm>
            <a:off x="293099" y="4389813"/>
            <a:ext cx="4741452" cy="1201939"/>
            <a:chOff x="668723" y="4121322"/>
            <a:chExt cx="4310417" cy="102000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FEB83D03-1AF9-402C-B9FE-B746C24CCDE4}"/>
                </a:ext>
              </a:extLst>
            </p:cNvPr>
            <p:cNvGrpSpPr/>
            <p:nvPr/>
          </p:nvGrpSpPr>
          <p:grpSpPr>
            <a:xfrm>
              <a:off x="668723" y="4121322"/>
              <a:ext cx="4172856" cy="982105"/>
              <a:chOff x="-1658279" y="3783524"/>
              <a:chExt cx="5962603" cy="1361827"/>
            </a:xfrm>
          </p:grpSpPr>
          <p:pic>
            <p:nvPicPr>
              <p:cNvPr id="44" name="Image 43" descr="Une image contenant Graphique, symbole, capture d’écran, Police&#10;&#10;Description générée automatiquement">
                <a:extLst>
                  <a:ext uri="{FF2B5EF4-FFF2-40B4-BE49-F238E27FC236}">
                    <a16:creationId xmlns:a16="http://schemas.microsoft.com/office/drawing/2014/main" id="{F91108BB-3DE4-9CBF-88B0-3C3FC0BFCD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09176" y="3783524"/>
                <a:ext cx="1361827" cy="1361827"/>
              </a:xfrm>
              <a:prstGeom prst="rect">
                <a:avLst/>
              </a:prstGeom>
            </p:spPr>
          </p:pic>
          <p:pic>
            <p:nvPicPr>
              <p:cNvPr id="45" name="Image 44" descr="Une image contenant capture d’écran, Graphique, conception, dessin humoristique&#10;&#10;Description générée automatiquement">
                <a:extLst>
                  <a:ext uri="{FF2B5EF4-FFF2-40B4-BE49-F238E27FC236}">
                    <a16:creationId xmlns:a16="http://schemas.microsoft.com/office/drawing/2014/main" id="{28BB684E-A5AB-4BC8-DD42-CFF38D23F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1120" y="3802396"/>
                <a:ext cx="1309196" cy="1309196"/>
              </a:xfrm>
              <a:prstGeom prst="rect">
                <a:avLst/>
              </a:prstGeom>
            </p:spPr>
          </p:pic>
          <p:pic>
            <p:nvPicPr>
              <p:cNvPr id="46" name="Image 45" descr="Une image contenant capture d’écran, cercle, Graphique, conception&#10;&#10;Description générée automatiquement">
                <a:extLst>
                  <a:ext uri="{FF2B5EF4-FFF2-40B4-BE49-F238E27FC236}">
                    <a16:creationId xmlns:a16="http://schemas.microsoft.com/office/drawing/2014/main" id="{3D7690DD-377D-F525-A53F-CB946587C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658279" y="3787254"/>
                <a:ext cx="1309196" cy="1309196"/>
              </a:xfrm>
              <a:prstGeom prst="rect">
                <a:avLst/>
              </a:prstGeom>
            </p:spPr>
          </p:pic>
          <p:pic>
            <p:nvPicPr>
              <p:cNvPr id="47" name="Image 46" descr="Une image contenant Graphique, cercle, symbole, conception&#10;&#10;Description générée automatiquement">
                <a:extLst>
                  <a:ext uri="{FF2B5EF4-FFF2-40B4-BE49-F238E27FC236}">
                    <a16:creationId xmlns:a16="http://schemas.microsoft.com/office/drawing/2014/main" id="{03915179-0A2C-A82E-3704-35AC8A9B3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884" y="3810573"/>
                <a:ext cx="1309196" cy="1309196"/>
              </a:xfrm>
              <a:prstGeom prst="rect">
                <a:avLst/>
              </a:prstGeom>
            </p:spPr>
          </p:pic>
          <p:pic>
            <p:nvPicPr>
              <p:cNvPr id="48" name="Image 47" descr="Une image contenant Graphique, Police, capture d’écran, symbole&#10;&#10;Description générée automatiquement">
                <a:extLst>
                  <a:ext uri="{FF2B5EF4-FFF2-40B4-BE49-F238E27FC236}">
                    <a16:creationId xmlns:a16="http://schemas.microsoft.com/office/drawing/2014/main" id="{BB4F3EE2-61D9-5218-1F82-FC0EA5B76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0649" y="3814660"/>
                <a:ext cx="1309196" cy="1309196"/>
              </a:xfrm>
              <a:prstGeom prst="rect">
                <a:avLst/>
              </a:prstGeom>
            </p:spPr>
          </p:pic>
          <p:pic>
            <p:nvPicPr>
              <p:cNvPr id="49" name="Image 48" descr="Une image contenant Graphique, vert, symbole&#10;&#10;Description générée automatiquement">
                <a:extLst>
                  <a:ext uri="{FF2B5EF4-FFF2-40B4-BE49-F238E27FC236}">
                    <a16:creationId xmlns:a16="http://schemas.microsoft.com/office/drawing/2014/main" id="{2BAAD7A9-8410-E7D8-7220-CEF057CEA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5128" y="3830309"/>
                <a:ext cx="1309196" cy="1309196"/>
              </a:xfrm>
              <a:prstGeom prst="rect">
                <a:avLst/>
              </a:prstGeom>
            </p:spPr>
          </p:pic>
        </p:grp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DD2828F7-AD76-7EC2-545A-507244F723CA}"/>
                </a:ext>
              </a:extLst>
            </p:cNvPr>
            <p:cNvGrpSpPr/>
            <p:nvPr/>
          </p:nvGrpSpPr>
          <p:grpSpPr>
            <a:xfrm>
              <a:off x="862108" y="4795328"/>
              <a:ext cx="4117032" cy="345999"/>
              <a:chOff x="822773" y="4855899"/>
              <a:chExt cx="4117032" cy="345999"/>
            </a:xfrm>
          </p:grpSpPr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A1C06E62-6E26-62E0-6DA1-C5E4D1969DB1}"/>
                  </a:ext>
                </a:extLst>
              </p:cNvPr>
              <p:cNvSpPr txBox="1"/>
              <p:nvPr/>
            </p:nvSpPr>
            <p:spPr>
              <a:xfrm>
                <a:off x="1482941" y="4859684"/>
                <a:ext cx="902330" cy="201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8000"/>
                  </a:lnSpc>
                </a:pPr>
                <a:r>
                  <a:rPr lang="fr-FR" sz="900" dirty="0">
                    <a:solidFill>
                      <a:srgbClr val="411644"/>
                    </a:solidFill>
                  </a:rPr>
                  <a:t>Audition</a:t>
                </a: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E4C34189-3280-141C-5301-B36CB88B7E01}"/>
                  </a:ext>
                </a:extLst>
              </p:cNvPr>
              <p:cNvSpPr txBox="1"/>
              <p:nvPr/>
            </p:nvSpPr>
            <p:spPr>
              <a:xfrm>
                <a:off x="2814658" y="4880354"/>
                <a:ext cx="902330" cy="32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8000"/>
                  </a:lnSpc>
                </a:pPr>
                <a:r>
                  <a:rPr lang="fr-FR" sz="900" dirty="0">
                    <a:solidFill>
                      <a:srgbClr val="411644"/>
                    </a:solidFill>
                  </a:rPr>
                  <a:t>Santé mentale</a:t>
                </a: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E2E10709-87BF-526F-3AF0-B9B37F0A018C}"/>
                  </a:ext>
                </a:extLst>
              </p:cNvPr>
              <p:cNvSpPr txBox="1"/>
              <p:nvPr/>
            </p:nvSpPr>
            <p:spPr>
              <a:xfrm>
                <a:off x="3403740" y="4904410"/>
                <a:ext cx="902330" cy="201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8000"/>
                  </a:lnSpc>
                </a:pPr>
                <a:r>
                  <a:rPr lang="fr-FR" sz="900" dirty="0">
                    <a:solidFill>
                      <a:srgbClr val="411644"/>
                    </a:solidFill>
                  </a:rPr>
                  <a:t>Mobilité</a:t>
                </a:r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6ABB1BD9-3878-726A-FBFB-F15D413FB9DC}"/>
                  </a:ext>
                </a:extLst>
              </p:cNvPr>
              <p:cNvSpPr txBox="1"/>
              <p:nvPr/>
            </p:nvSpPr>
            <p:spPr>
              <a:xfrm>
                <a:off x="4037475" y="4904410"/>
                <a:ext cx="902330" cy="201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8000"/>
                  </a:lnSpc>
                </a:pPr>
                <a:r>
                  <a:rPr lang="fr-FR" sz="900" dirty="0">
                    <a:solidFill>
                      <a:srgbClr val="411644"/>
                    </a:solidFill>
                  </a:rPr>
                  <a:t>Nutrition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D0B3018A-9F24-077C-C56C-5991DB13C5A5}"/>
                  </a:ext>
                </a:extLst>
              </p:cNvPr>
              <p:cNvSpPr txBox="1"/>
              <p:nvPr/>
            </p:nvSpPr>
            <p:spPr>
              <a:xfrm>
                <a:off x="2140352" y="4863469"/>
                <a:ext cx="902330" cy="201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8000"/>
                  </a:lnSpc>
                </a:pPr>
                <a:r>
                  <a:rPr lang="fr-FR" sz="900" dirty="0">
                    <a:solidFill>
                      <a:srgbClr val="411644"/>
                    </a:solidFill>
                  </a:rPr>
                  <a:t>Cognition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A82D34B-5275-41DD-BB00-3F1AA48F6B23}"/>
                  </a:ext>
                </a:extLst>
              </p:cNvPr>
              <p:cNvSpPr txBox="1"/>
              <p:nvPr/>
            </p:nvSpPr>
            <p:spPr>
              <a:xfrm>
                <a:off x="822773" y="4855899"/>
                <a:ext cx="902330" cy="201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8000"/>
                  </a:lnSpc>
                </a:pPr>
                <a:r>
                  <a:rPr lang="fr-FR" sz="900" dirty="0">
                    <a:solidFill>
                      <a:srgbClr val="411644"/>
                    </a:solidFill>
                  </a:rPr>
                  <a:t>Vision </a:t>
                </a:r>
              </a:p>
            </p:txBody>
          </p:sp>
        </p:grp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35B8CB8D-256F-F18A-A6CC-47C68735A257}"/>
              </a:ext>
            </a:extLst>
          </p:cNvPr>
          <p:cNvSpPr txBox="1"/>
          <p:nvPr/>
        </p:nvSpPr>
        <p:spPr>
          <a:xfrm>
            <a:off x="1970382" y="5648175"/>
            <a:ext cx="344281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highlight>
                <a:srgbClr val="E8315F"/>
              </a:highlight>
              <a:uLnTx/>
              <a:uFillTx/>
              <a:latin typeface="Gotham Rounded Bold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noProof="0" dirty="0" smtClean="0">
                <a:solidFill>
                  <a:srgbClr val="FFFFFF"/>
                </a:solidFill>
                <a:highlight>
                  <a:srgbClr val="E8315F"/>
                </a:highlight>
                <a:latin typeface="Gotham Rounded Bold"/>
              </a:rPr>
              <a:t>MAISON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8315F"/>
                </a:highlight>
                <a:uLnTx/>
                <a:uFillTx/>
                <a:latin typeface="Gotham Rounded Bold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8315F"/>
                </a:highlight>
                <a:uLnTx/>
                <a:uFillTx/>
                <a:latin typeface="Gotham Rounded Bold"/>
                <a:ea typeface="+mn-ea"/>
                <a:cs typeface="+mn-cs"/>
              </a:rPr>
              <a:t>DE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8315F"/>
                </a:highlight>
                <a:uLnTx/>
                <a:uFillTx/>
                <a:latin typeface="Gotham Rounded Bold"/>
                <a:ea typeface="+mn-ea"/>
                <a:cs typeface="+mn-cs"/>
              </a:rPr>
              <a:t>SANTE PLURIPROFESSIONNELLE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8315F"/>
                </a:highlight>
                <a:uLnTx/>
                <a:uFillTx/>
                <a:latin typeface="Gotham Rounded Bold"/>
                <a:ea typeface="+mn-ea"/>
                <a:cs typeface="+mn-cs"/>
              </a:rPr>
              <a:t> L’ASTRAGALE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8315F"/>
                </a:highlight>
                <a:uLnTx/>
                <a:uFillTx/>
                <a:latin typeface="Gotham Rounded Bold"/>
                <a:ea typeface="+mn-ea"/>
                <a:cs typeface="+mn-cs"/>
              </a:rPr>
              <a:t>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E8315F"/>
              </a:highlight>
              <a:uLnTx/>
              <a:uFillTx/>
              <a:latin typeface="Gotham Rounded Bold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 smtClean="0">
                <a:solidFill>
                  <a:srgbClr val="FFFFFF"/>
                </a:solidFill>
                <a:highlight>
                  <a:srgbClr val="E8315F"/>
                </a:highlight>
                <a:latin typeface="Gotham Rounded Bold"/>
              </a:rPr>
              <a:t>3 </a:t>
            </a:r>
            <a:r>
              <a:rPr lang="fr-FR" sz="1400" dirty="0">
                <a:solidFill>
                  <a:srgbClr val="FFFFFF"/>
                </a:solidFill>
                <a:highlight>
                  <a:srgbClr val="E8315F"/>
                </a:highlight>
                <a:latin typeface="Gotham Rounded Bold"/>
              </a:rPr>
              <a:t>rue </a:t>
            </a:r>
            <a:r>
              <a:rPr lang="fr-FR" sz="1400" dirty="0" smtClean="0">
                <a:solidFill>
                  <a:srgbClr val="FFFFFF"/>
                </a:solidFill>
                <a:highlight>
                  <a:srgbClr val="E8315F"/>
                </a:highlight>
                <a:latin typeface="Gotham Rounded Bold"/>
              </a:rPr>
              <a:t>DES ANCIENS COMBATTANTS</a:t>
            </a:r>
            <a:endParaRPr lang="fr-FR" sz="1400" b="1" dirty="0">
              <a:solidFill>
                <a:schemeClr val="bg1"/>
              </a:solidFill>
            </a:endParaRPr>
          </a:p>
          <a:p>
            <a:r>
              <a:rPr lang="fr-FR" sz="1400" b="1" dirty="0">
                <a:solidFill>
                  <a:schemeClr val="bg1"/>
                </a:solidFill>
              </a:rPr>
              <a:t>06510 Gattières</a:t>
            </a:r>
            <a:endParaRPr lang="fr-FR" sz="1600" b="1" dirty="0">
              <a:solidFill>
                <a:schemeClr val="bg1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E8315F"/>
              </a:highlight>
              <a:uLnTx/>
              <a:uFillTx/>
              <a:latin typeface="Gotham Rounded Bold"/>
              <a:ea typeface="+mn-ea"/>
              <a:cs typeface="+mn-cs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A96108A-1829-8B2F-5697-B4D0F90C494D}"/>
              </a:ext>
            </a:extLst>
          </p:cNvPr>
          <p:cNvSpPr txBox="1"/>
          <p:nvPr/>
        </p:nvSpPr>
        <p:spPr>
          <a:xfrm>
            <a:off x="68496" y="5955880"/>
            <a:ext cx="147591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00" dirty="0">
                <a:solidFill>
                  <a:schemeClr val="bg1"/>
                </a:solidFill>
                <a:latin typeface="+mj-lt"/>
              </a:rPr>
              <a:t>Prenez RDV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AEE21DE-28A4-7009-BB58-EE8445F981C5}"/>
              </a:ext>
            </a:extLst>
          </p:cNvPr>
          <p:cNvSpPr txBox="1"/>
          <p:nvPr/>
        </p:nvSpPr>
        <p:spPr>
          <a:xfrm>
            <a:off x="51682" y="6100535"/>
            <a:ext cx="1509540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1200" dirty="0">
                <a:solidFill>
                  <a:schemeClr val="bg1"/>
                </a:solidFill>
                <a:latin typeface="+mj-lt"/>
              </a:rPr>
              <a:t>04 92 08 60 60</a:t>
            </a:r>
          </a:p>
          <a:p>
            <a:endParaRPr lang="fr-FR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" name="Image 20" descr="Une image contenant halloween, texte, Graphique, citrouille&#10;&#10;Description générée automatiquement">
            <a:extLst>
              <a:ext uri="{FF2B5EF4-FFF2-40B4-BE49-F238E27FC236}">
                <a16:creationId xmlns:a16="http://schemas.microsoft.com/office/drawing/2014/main" id="{7E9A0FF4-F83C-54EA-EEE8-B0318F5F9AD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19" y="6865887"/>
            <a:ext cx="2156721" cy="765451"/>
          </a:xfrm>
          <a:prstGeom prst="rect">
            <a:avLst/>
          </a:prstGeom>
        </p:spPr>
      </p:pic>
      <p:sp>
        <p:nvSpPr>
          <p:cNvPr id="27" name="TextBox 1">
            <a:extLst>
              <a:ext uri="{FF2B5EF4-FFF2-40B4-BE49-F238E27FC236}">
                <a16:creationId xmlns:a16="http://schemas.microsoft.com/office/drawing/2014/main" id="{7BE20135-6EDC-008B-CF19-9511B298C5B4}"/>
              </a:ext>
            </a:extLst>
          </p:cNvPr>
          <p:cNvSpPr txBox="1"/>
          <p:nvPr/>
        </p:nvSpPr>
        <p:spPr>
          <a:xfrm>
            <a:off x="285632" y="258427"/>
            <a:ext cx="4859416" cy="6264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7823">
              <a:defRPr/>
            </a:pPr>
            <a:r>
              <a:rPr lang="pt-BR" sz="2400" dirty="0">
                <a:solidFill>
                  <a:srgbClr val="411644"/>
                </a:solidFill>
                <a:highlight>
                  <a:srgbClr val="FCE9F3"/>
                </a:highlight>
                <a:latin typeface="Gotham Rounded Bold"/>
              </a:rPr>
              <a:t>PRÉVENTION DES FRAGILITÉS </a:t>
            </a:r>
          </a:p>
          <a:p>
            <a:pPr defTabSz="227823">
              <a:defRPr/>
            </a:pPr>
            <a:r>
              <a:rPr lang="pt-BR" sz="2400" dirty="0">
                <a:solidFill>
                  <a:srgbClr val="411644"/>
                </a:solidFill>
                <a:highlight>
                  <a:srgbClr val="FCE9F3"/>
                </a:highlight>
                <a:latin typeface="Gotham Rounded Bold"/>
              </a:rPr>
              <a:t>ET BIEN VIEILLIR</a:t>
            </a:r>
          </a:p>
        </p:txBody>
      </p:sp>
      <p:sp>
        <p:nvSpPr>
          <p:cNvPr id="8" name="Partial Circle 6">
            <a:extLst>
              <a:ext uri="{FF2B5EF4-FFF2-40B4-BE49-F238E27FC236}">
                <a16:creationId xmlns:a16="http://schemas.microsoft.com/office/drawing/2014/main" id="{A1DC55DD-3986-F06C-4375-DA419DDF05B8}"/>
              </a:ext>
            </a:extLst>
          </p:cNvPr>
          <p:cNvSpPr/>
          <p:nvPr/>
        </p:nvSpPr>
        <p:spPr>
          <a:xfrm rot="5400000">
            <a:off x="1485074" y="5574854"/>
            <a:ext cx="966815" cy="940195"/>
          </a:xfrm>
          <a:prstGeom prst="pie">
            <a:avLst>
              <a:gd name="adj1" fmla="val 212"/>
              <a:gd name="adj2" fmla="val 5443858"/>
            </a:avLst>
          </a:prstGeom>
          <a:solidFill>
            <a:srgbClr val="FCE9F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Rounded Book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4047229-A768-E437-E25E-F148801A2AAC}"/>
              </a:ext>
            </a:extLst>
          </p:cNvPr>
          <p:cNvSpPr txBox="1"/>
          <p:nvPr/>
        </p:nvSpPr>
        <p:spPr>
          <a:xfrm>
            <a:off x="260595" y="1458355"/>
            <a:ext cx="403315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8315F"/>
                </a:highlight>
                <a:uLnTx/>
                <a:uFillTx/>
                <a:latin typeface="Gotham Rounded Bold"/>
                <a:ea typeface="+mn-ea"/>
                <a:cs typeface="+mn-cs"/>
              </a:rPr>
              <a:t>Entrée libre</a:t>
            </a:r>
          </a:p>
          <a:p>
            <a:pPr marL="0" marR="0" lvl="0" indent="0" algn="l" defTabSz="4572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8315F"/>
                </a:highlight>
                <a:uLnTx/>
                <a:uFillTx/>
                <a:latin typeface="Gotham Rounded Bold"/>
                <a:ea typeface="+mn-ea"/>
                <a:cs typeface="+mn-cs"/>
              </a:rPr>
              <a:t>2 avril 2026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E8315F"/>
                </a:highlight>
                <a:uLnTx/>
                <a:uFillTx/>
                <a:latin typeface="Gotham Rounded Bold"/>
                <a:ea typeface="+mn-ea"/>
                <a:cs typeface="+mn-cs"/>
              </a:rPr>
              <a:t>de 9h à 13h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0983"/>
            <a:ext cx="1537374" cy="15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4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B8C80C-B66B-1011-CE82-B8B0B263A42C}"/>
              </a:ext>
            </a:extLst>
          </p:cNvPr>
          <p:cNvSpPr txBox="1"/>
          <p:nvPr/>
        </p:nvSpPr>
        <p:spPr>
          <a:xfrm>
            <a:off x="183757" y="143972"/>
            <a:ext cx="3805644" cy="7954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buClr>
                <a:schemeClr val="accent1"/>
              </a:buClr>
            </a:pPr>
            <a:r>
              <a:rPr lang="fr-FR" sz="1600" dirty="0">
                <a:solidFill>
                  <a:srgbClr val="FBB700"/>
                </a:solidFill>
                <a:latin typeface="Gotham Rounded Bold" panose="02000000000000000000" pitchFamily="50" charset="0"/>
              </a:rPr>
              <a:t>PREVENTION &amp; BIEN VIEILLIR Repérer les risques de fragilités pour</a:t>
            </a:r>
          </a:p>
          <a:p>
            <a:pPr>
              <a:buClr>
                <a:schemeClr val="accent1"/>
              </a:buClr>
            </a:pPr>
            <a:r>
              <a:rPr lang="fr-FR" sz="1600" dirty="0">
                <a:solidFill>
                  <a:srgbClr val="FBB700"/>
                </a:solidFill>
                <a:latin typeface="Gotham Rounded Bold" panose="02000000000000000000" pitchFamily="50" charset="0"/>
              </a:rPr>
              <a:t>vous aider à préserver vos capacités</a:t>
            </a:r>
            <a:endParaRPr lang="fr-FR" sz="1200" dirty="0">
              <a:solidFill>
                <a:srgbClr val="FBB700"/>
              </a:solidFill>
            </a:endParaRPr>
          </a:p>
        </p:txBody>
      </p:sp>
      <p:pic>
        <p:nvPicPr>
          <p:cNvPr id="35" name="Graphique 34" descr="Chronomètre avec un remplissage uni">
            <a:extLst>
              <a:ext uri="{FF2B5EF4-FFF2-40B4-BE49-F238E27FC236}">
                <a16:creationId xmlns:a16="http://schemas.microsoft.com/office/drawing/2014/main" id="{644814B8-EF75-4E8D-0DCB-373A4B2CC7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6238" y="2279976"/>
            <a:ext cx="375119" cy="375119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0EF7573-A4AC-0FDA-7C65-68D9A88E98CD}"/>
              </a:ext>
            </a:extLst>
          </p:cNvPr>
          <p:cNvSpPr txBox="1"/>
          <p:nvPr/>
        </p:nvSpPr>
        <p:spPr>
          <a:xfrm>
            <a:off x="2396357" y="2719988"/>
            <a:ext cx="998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r-FR" sz="1000" dirty="0">
                <a:solidFill>
                  <a:srgbClr val="E8315F"/>
                </a:solidFill>
                <a:latin typeface="+mj-lt"/>
              </a:rPr>
              <a:t>Temps d’évaluation = 10 min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9A186905-08AD-78DC-9BA3-C69EAAB269B9}"/>
              </a:ext>
            </a:extLst>
          </p:cNvPr>
          <p:cNvGrpSpPr/>
          <p:nvPr/>
        </p:nvGrpSpPr>
        <p:grpSpPr>
          <a:xfrm>
            <a:off x="3551083" y="2044169"/>
            <a:ext cx="1862178" cy="4102863"/>
            <a:chOff x="5989266" y="2245385"/>
            <a:chExt cx="1862178" cy="41028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80FF6D-9798-A8C3-5C7E-9A06D54E8B2F}"/>
                </a:ext>
              </a:extLst>
            </p:cNvPr>
            <p:cNvSpPr>
              <a:spLocks/>
            </p:cNvSpPr>
            <p:nvPr/>
          </p:nvSpPr>
          <p:spPr>
            <a:xfrm>
              <a:off x="5989266" y="2245385"/>
              <a:ext cx="1777959" cy="4102863"/>
            </a:xfrm>
            <a:prstGeom prst="rect">
              <a:avLst/>
            </a:prstGeom>
            <a:solidFill>
              <a:srgbClr val="FCE9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411644"/>
                </a:solidFill>
              </a:endParaRPr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92F964C3-E9B3-68AA-46A6-F78F796ED4FF}"/>
                </a:ext>
              </a:extLst>
            </p:cNvPr>
            <p:cNvSpPr txBox="1"/>
            <p:nvPr/>
          </p:nvSpPr>
          <p:spPr>
            <a:xfrm>
              <a:off x="6145592" y="2480030"/>
              <a:ext cx="1507670" cy="4183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fr-FR" sz="1200" dirty="0">
                  <a:solidFill>
                    <a:srgbClr val="411644"/>
                  </a:solidFill>
                  <a:latin typeface="Gotham Rounded Bold" panose="02000000000000000000" pitchFamily="50" charset="0"/>
                </a:rPr>
                <a:t>LE PROGRAMME ICOPE</a:t>
              </a:r>
            </a:p>
            <a:p>
              <a:pPr>
                <a:lnSpc>
                  <a:spcPct val="90000"/>
                </a:lnSpc>
              </a:pPr>
              <a:endParaRPr lang="fr-FR" sz="1050" dirty="0">
                <a:solidFill>
                  <a:srgbClr val="411644"/>
                </a:solidFill>
                <a:latin typeface="Gotham Rounded Bold" panose="02000000000000000000" pitchFamily="50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1991EDF9-91F9-4176-93ED-14BBF492D27A}"/>
                </a:ext>
              </a:extLst>
            </p:cNvPr>
            <p:cNvSpPr txBox="1"/>
            <p:nvPr/>
          </p:nvSpPr>
          <p:spPr>
            <a:xfrm>
              <a:off x="6082670" y="2890330"/>
              <a:ext cx="1613370" cy="2192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dirty="0">
                  <a:solidFill>
                    <a:srgbClr val="411644"/>
                  </a:solidFill>
                </a:rPr>
                <a:t>Développé par l’Organisation Mondiale de la Santé (OMS) et promu par le </a:t>
              </a:r>
              <a:r>
                <a:rPr lang="fr-FR" sz="1050" dirty="0" err="1">
                  <a:solidFill>
                    <a:srgbClr val="411644"/>
                  </a:solidFill>
                </a:rPr>
                <a:t>Gérontopôle</a:t>
              </a:r>
              <a:r>
                <a:rPr lang="fr-FR" sz="1050" dirty="0">
                  <a:solidFill>
                    <a:srgbClr val="411644"/>
                  </a:solidFill>
                </a:rPr>
                <a:t> du CHU de Toulouse, ce programme a pour objectif de </a:t>
              </a:r>
              <a:r>
                <a:rPr lang="fr-FR" sz="1050" b="1" dirty="0">
                  <a:solidFill>
                    <a:srgbClr val="411644"/>
                  </a:solidFill>
                </a:rPr>
                <a:t>permettre au plus grand  nombre de vieillir en bonne santé</a:t>
              </a:r>
            </a:p>
            <a:p>
              <a:r>
                <a:rPr lang="fr-FR" sz="1050" dirty="0">
                  <a:solidFill>
                    <a:srgbClr val="411644"/>
                  </a:solidFill>
                </a:rPr>
                <a:t> </a:t>
              </a:r>
            </a:p>
          </p:txBody>
        </p:sp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B3CD26FB-354F-F3F4-8975-F694003CCCE1}"/>
                </a:ext>
              </a:extLst>
            </p:cNvPr>
            <p:cNvSpPr txBox="1"/>
            <p:nvPr/>
          </p:nvSpPr>
          <p:spPr>
            <a:xfrm>
              <a:off x="6159485" y="5033800"/>
              <a:ext cx="1691959" cy="4183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fr-FR" sz="1200" dirty="0">
                  <a:solidFill>
                    <a:srgbClr val="411644"/>
                  </a:solidFill>
                  <a:latin typeface="Gotham Rounded Bold" panose="02000000000000000000" pitchFamily="50" charset="0"/>
                </a:rPr>
                <a:t>POUR QUI ?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22129DE-3432-B347-92D6-545BF334BFB9}"/>
                </a:ext>
              </a:extLst>
            </p:cNvPr>
            <p:cNvSpPr txBox="1"/>
            <p:nvPr/>
          </p:nvSpPr>
          <p:spPr>
            <a:xfrm>
              <a:off x="6109214" y="5266493"/>
              <a:ext cx="1539361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50" dirty="0">
                  <a:solidFill>
                    <a:srgbClr val="411644"/>
                  </a:solidFill>
                </a:rPr>
                <a:t>Pour toute personne âgée de  60 ans et plus, autonome </a:t>
              </a:r>
            </a:p>
            <a:p>
              <a:r>
                <a:rPr lang="fr-FR" sz="1050" dirty="0">
                  <a:solidFill>
                    <a:srgbClr val="411644"/>
                  </a:solidFill>
                </a:rPr>
                <a:t>et vivant à domicile 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FF61FBDE-B920-F939-B771-809A53BFC306}"/>
              </a:ext>
            </a:extLst>
          </p:cNvPr>
          <p:cNvGrpSpPr/>
          <p:nvPr/>
        </p:nvGrpSpPr>
        <p:grpSpPr>
          <a:xfrm>
            <a:off x="560349" y="6545482"/>
            <a:ext cx="3178477" cy="914794"/>
            <a:chOff x="560349" y="6545482"/>
            <a:chExt cx="3178477" cy="914794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5757A10C-967E-9278-EB90-5C59CFD5A851}"/>
                </a:ext>
              </a:extLst>
            </p:cNvPr>
            <p:cNvSpPr txBox="1"/>
            <p:nvPr/>
          </p:nvSpPr>
          <p:spPr>
            <a:xfrm>
              <a:off x="560349" y="6545482"/>
              <a:ext cx="3178477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fr-FR" sz="1600" dirty="0">
                  <a:solidFill>
                    <a:srgbClr val="411644"/>
                  </a:solidFill>
                  <a:latin typeface="+mj-lt"/>
                </a:rPr>
                <a:t>Contactez-nous </a:t>
              </a:r>
            </a:p>
            <a:p>
              <a:pPr algn="just">
                <a:lnSpc>
                  <a:spcPct val="80000"/>
                </a:lnSpc>
              </a:pPr>
              <a:r>
                <a:rPr lang="fr-FR" sz="1600" dirty="0">
                  <a:solidFill>
                    <a:srgbClr val="411644"/>
                  </a:solidFill>
                  <a:latin typeface="+mj-lt"/>
                </a:rPr>
                <a:t>pour un RDV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88080285-634C-F63D-88FD-00B0F141661F}"/>
                </a:ext>
              </a:extLst>
            </p:cNvPr>
            <p:cNvSpPr txBox="1"/>
            <p:nvPr/>
          </p:nvSpPr>
          <p:spPr>
            <a:xfrm>
              <a:off x="563056" y="6983222"/>
              <a:ext cx="190623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fr-FR" sz="1100" dirty="0">
                  <a:solidFill>
                    <a:srgbClr val="411644"/>
                  </a:solidFill>
                </a:rPr>
                <a:t>04 92 08 60 60</a:t>
              </a:r>
            </a:p>
            <a:p>
              <a:pPr>
                <a:spcBef>
                  <a:spcPts val="300"/>
                </a:spcBef>
              </a:pPr>
              <a:r>
                <a:rPr lang="fr-FR" sz="1100" dirty="0">
                  <a:solidFill>
                    <a:srgbClr val="411644"/>
                  </a:solidFill>
                </a:rPr>
                <a:t>gattières</a:t>
              </a:r>
              <a:r>
                <a:rPr lang="fr-FR" sz="1150" dirty="0">
                  <a:solidFill>
                    <a:srgbClr val="411644"/>
                  </a:solidFill>
                </a:rPr>
                <a:t>@emeis.com</a:t>
              </a:r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27F2B143-CE05-36B4-3168-61117C76178B}"/>
              </a:ext>
            </a:extLst>
          </p:cNvPr>
          <p:cNvSpPr txBox="1"/>
          <p:nvPr/>
        </p:nvSpPr>
        <p:spPr>
          <a:xfrm>
            <a:off x="-41683" y="3691991"/>
            <a:ext cx="3551083" cy="699404"/>
          </a:xfrm>
          <a:prstGeom prst="rect">
            <a:avLst/>
          </a:prstGeom>
          <a:noFill/>
        </p:spPr>
        <p:txBody>
          <a:bodyPr wrap="square" lIns="252000" tIns="72000" rIns="180000" bIns="72000" rtlCol="0">
            <a:spAutoFit/>
          </a:bodyPr>
          <a:lstStyle/>
          <a:p>
            <a:pPr algn="just"/>
            <a:r>
              <a:rPr lang="fr-FR" sz="1200" dirty="0">
                <a:solidFill>
                  <a:srgbClr val="411644"/>
                </a:solidFill>
                <a:highlight>
                  <a:srgbClr val="FBB700"/>
                </a:highlight>
                <a:latin typeface="Gotham Rounded Medium" pitchFamily="50" charset="0"/>
              </a:rPr>
              <a:t>Nos équipes sont à vos côtés pour vous accompagner gratuitement dans la première étape de ce programme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FAF00F4-9A6F-5156-9661-FF9BD88DDE08}"/>
              </a:ext>
            </a:extLst>
          </p:cNvPr>
          <p:cNvSpPr txBox="1"/>
          <p:nvPr/>
        </p:nvSpPr>
        <p:spPr>
          <a:xfrm>
            <a:off x="117257" y="4497454"/>
            <a:ext cx="159726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E8315F"/>
              </a:buClr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rgbClr val="411644"/>
                </a:solidFill>
              </a:rPr>
              <a:t>Si aucune fragilité  n’est repérée</a:t>
            </a:r>
            <a:r>
              <a:rPr lang="fr-FR" sz="1100" dirty="0">
                <a:solidFill>
                  <a:srgbClr val="411644"/>
                </a:solidFill>
              </a:rPr>
              <a:t>, </a:t>
            </a:r>
          </a:p>
          <a:p>
            <a:pPr marL="179388">
              <a:buClr>
                <a:srgbClr val="E8315F"/>
              </a:buClr>
            </a:pPr>
            <a:r>
              <a:rPr lang="fr-FR" sz="1100" dirty="0">
                <a:solidFill>
                  <a:srgbClr val="411644"/>
                </a:solidFill>
              </a:rPr>
              <a:t>nous vous proposerons de renouveler cette évaluation tous les 6 mois à titre de prévention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733734D-7898-3C0D-0D3D-443644D0DF5D}"/>
              </a:ext>
            </a:extLst>
          </p:cNvPr>
          <p:cNvSpPr txBox="1"/>
          <p:nvPr/>
        </p:nvSpPr>
        <p:spPr>
          <a:xfrm>
            <a:off x="1714522" y="4496346"/>
            <a:ext cx="177795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E8315F"/>
              </a:buClr>
              <a:buFont typeface="Wingdings" panose="05000000000000000000" pitchFamily="2" charset="2"/>
              <a:buChar char="§"/>
            </a:pPr>
            <a:r>
              <a:rPr lang="fr-FR" sz="1100" b="1" dirty="0">
                <a:solidFill>
                  <a:srgbClr val="411644"/>
                </a:solidFill>
              </a:rPr>
              <a:t>Si une ou plusieurs fragilités sont repérées</a:t>
            </a:r>
            <a:r>
              <a:rPr lang="fr-FR" sz="1100" dirty="0">
                <a:solidFill>
                  <a:srgbClr val="411644"/>
                </a:solidFill>
              </a:rPr>
              <a:t>, </a:t>
            </a:r>
          </a:p>
          <a:p>
            <a:pPr marL="179388">
              <a:buClr>
                <a:srgbClr val="E8315F"/>
              </a:buClr>
            </a:pPr>
            <a:r>
              <a:rPr lang="fr-FR" sz="1100" dirty="0">
                <a:solidFill>
                  <a:srgbClr val="411644"/>
                </a:solidFill>
              </a:rPr>
              <a:t>vous serez orienté(e) vers un professionnel de santé pour une évaluation approfondie et un suivi personnalisé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947BAB-31D9-56AF-067B-AE7500470981}"/>
              </a:ext>
            </a:extLst>
          </p:cNvPr>
          <p:cNvSpPr txBox="1"/>
          <p:nvPr/>
        </p:nvSpPr>
        <p:spPr>
          <a:xfrm>
            <a:off x="82436" y="1038832"/>
            <a:ext cx="50505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fr-FR" sz="1200" dirty="0">
                <a:solidFill>
                  <a:srgbClr val="411644"/>
                </a:solidFill>
                <a:latin typeface="Gotham Rounded Bold" panose="02000000000000000000" pitchFamily="50" charset="0"/>
              </a:rPr>
              <a:t>Les équipes </a:t>
            </a:r>
            <a:r>
              <a:rPr lang="fr-FR" sz="1200" i="1" dirty="0">
                <a:solidFill>
                  <a:srgbClr val="411644"/>
                </a:solidFill>
                <a:latin typeface="Gotham Rounded Bold" panose="02000000000000000000" pitchFamily="50" charset="0"/>
              </a:rPr>
              <a:t>emeis</a:t>
            </a:r>
            <a:r>
              <a:rPr lang="fr-FR" sz="1200" dirty="0">
                <a:solidFill>
                  <a:srgbClr val="411644"/>
                </a:solidFill>
                <a:latin typeface="Gotham Rounded Bold" panose="02000000000000000000" pitchFamily="50" charset="0"/>
              </a:rPr>
              <a:t> de la Résidence </a:t>
            </a:r>
            <a:r>
              <a:rPr lang="fr-FR" sz="1200" dirty="0" smtClean="0">
                <a:solidFill>
                  <a:srgbClr val="411644"/>
                </a:solidFill>
                <a:latin typeface="Gotham Rounded Bold" panose="02000000000000000000" pitchFamily="50" charset="0"/>
              </a:rPr>
              <a:t>La Maison Bleue </a:t>
            </a:r>
            <a:r>
              <a:rPr lang="fr-FR" sz="1200" dirty="0">
                <a:solidFill>
                  <a:srgbClr val="411644"/>
                </a:solidFill>
                <a:latin typeface="Gotham Rounded Bold" panose="02000000000000000000" pitchFamily="50" charset="0"/>
              </a:rPr>
              <a:t>vous proposent de bénéficier gracieusement d’une évaluation des 6 fonctions essentielles</a:t>
            </a:r>
            <a:r>
              <a:rPr lang="fr-FR" sz="1200" b="1" dirty="0">
                <a:solidFill>
                  <a:srgbClr val="411644"/>
                </a:solidFill>
              </a:rPr>
              <a:t> </a:t>
            </a:r>
            <a:r>
              <a:rPr lang="fr-FR" sz="1050" i="1" dirty="0">
                <a:solidFill>
                  <a:srgbClr val="411644"/>
                </a:solidFill>
              </a:rPr>
              <a:t>(locomotion, état nutritionnel, santé mentale, cognition, audition et vision) </a:t>
            </a:r>
            <a:r>
              <a:rPr lang="fr-FR" sz="1200" dirty="0">
                <a:solidFill>
                  <a:srgbClr val="411644"/>
                </a:solidFill>
                <a:latin typeface="+mj-lt"/>
              </a:rPr>
              <a:t>à partir de tests simples et ludiques, réalisés via l’application numérique ICOPE</a:t>
            </a:r>
            <a:r>
              <a:rPr lang="fr-FR" sz="1100" dirty="0">
                <a:solidFill>
                  <a:srgbClr val="411644"/>
                </a:solidFill>
                <a:latin typeface="+mj-lt"/>
              </a:rPr>
              <a:t>.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A656EFA-434F-0A7A-2A52-E68F90ACE66C}"/>
              </a:ext>
            </a:extLst>
          </p:cNvPr>
          <p:cNvGrpSpPr/>
          <p:nvPr/>
        </p:nvGrpSpPr>
        <p:grpSpPr>
          <a:xfrm>
            <a:off x="69794" y="1868586"/>
            <a:ext cx="2562130" cy="1708889"/>
            <a:chOff x="2013147" y="1886325"/>
            <a:chExt cx="2562130" cy="1708889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2E963D2-C93C-CF8A-949B-CBFF29B20EED}"/>
                </a:ext>
              </a:extLst>
            </p:cNvPr>
            <p:cNvSpPr txBox="1"/>
            <p:nvPr/>
          </p:nvSpPr>
          <p:spPr>
            <a:xfrm>
              <a:off x="3618900" y="2274544"/>
              <a:ext cx="95637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chemeClr val="accent1"/>
                </a:buClr>
              </a:pPr>
              <a:endParaRPr lang="fr-FR" sz="1800" dirty="0">
                <a:solidFill>
                  <a:srgbClr val="003A46"/>
                </a:solidFill>
              </a:endParaRPr>
            </a:p>
            <a:p>
              <a:pPr>
                <a:buClr>
                  <a:schemeClr val="accent1"/>
                </a:buClr>
              </a:pPr>
              <a:r>
                <a:rPr lang="fr-FR" sz="1000" dirty="0">
                  <a:solidFill>
                    <a:srgbClr val="003A46"/>
                  </a:solidFill>
                </a:rPr>
                <a:t>Cognition 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A552E99-1416-63A1-E5E0-03BB97BF46D7}"/>
                </a:ext>
              </a:extLst>
            </p:cNvPr>
            <p:cNvSpPr txBox="1"/>
            <p:nvPr/>
          </p:nvSpPr>
          <p:spPr>
            <a:xfrm>
              <a:off x="3614753" y="2939608"/>
              <a:ext cx="95637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chemeClr val="accent1"/>
                </a:buClr>
              </a:pPr>
              <a:endParaRPr lang="fr-FR" sz="1800" dirty="0">
                <a:solidFill>
                  <a:srgbClr val="003A46"/>
                </a:solidFill>
              </a:endParaRPr>
            </a:p>
            <a:p>
              <a:pPr>
                <a:buClr>
                  <a:schemeClr val="accent1"/>
                </a:buClr>
              </a:pPr>
              <a:r>
                <a:rPr lang="fr-FR" sz="1000" dirty="0">
                  <a:solidFill>
                    <a:srgbClr val="003A46"/>
                  </a:solidFill>
                </a:rPr>
                <a:t>Nutrition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57806A27-FDB5-6C33-C461-6255B3ADBC6B}"/>
                </a:ext>
              </a:extLst>
            </p:cNvPr>
            <p:cNvSpPr txBox="1"/>
            <p:nvPr/>
          </p:nvSpPr>
          <p:spPr>
            <a:xfrm>
              <a:off x="2877643" y="2282512"/>
              <a:ext cx="95637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chemeClr val="accent1"/>
                </a:buClr>
              </a:pPr>
              <a:endParaRPr lang="fr-FR" sz="1800" dirty="0">
                <a:solidFill>
                  <a:srgbClr val="003A46"/>
                </a:solidFill>
              </a:endParaRPr>
            </a:p>
            <a:p>
              <a:pPr>
                <a:buClr>
                  <a:schemeClr val="accent1"/>
                </a:buClr>
              </a:pPr>
              <a:r>
                <a:rPr lang="fr-FR" sz="1000" dirty="0">
                  <a:solidFill>
                    <a:srgbClr val="003A46"/>
                  </a:solidFill>
                </a:rPr>
                <a:t>Audition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A5C6CE00-3830-5F84-B53B-C0CDF0E69163}"/>
                </a:ext>
              </a:extLst>
            </p:cNvPr>
            <p:cNvSpPr txBox="1"/>
            <p:nvPr/>
          </p:nvSpPr>
          <p:spPr>
            <a:xfrm>
              <a:off x="2155915" y="2277730"/>
              <a:ext cx="95637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chemeClr val="accent1"/>
                </a:buClr>
              </a:pPr>
              <a:endParaRPr lang="fr-FR" sz="1800" dirty="0">
                <a:solidFill>
                  <a:srgbClr val="003A46"/>
                </a:solidFill>
              </a:endParaRPr>
            </a:p>
            <a:p>
              <a:pPr>
                <a:buClr>
                  <a:schemeClr val="accent1"/>
                </a:buClr>
              </a:pPr>
              <a:r>
                <a:rPr lang="fr-FR" sz="1000" dirty="0">
                  <a:solidFill>
                    <a:srgbClr val="003A46"/>
                  </a:solidFill>
                </a:rPr>
                <a:t>Vision  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20C7E628-8BB1-17E4-B44B-6911D621FE52}"/>
                </a:ext>
              </a:extLst>
            </p:cNvPr>
            <p:cNvSpPr txBox="1"/>
            <p:nvPr/>
          </p:nvSpPr>
          <p:spPr>
            <a:xfrm>
              <a:off x="2175160" y="2918106"/>
              <a:ext cx="1198744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chemeClr val="accent1"/>
                </a:buClr>
              </a:pPr>
              <a:endParaRPr lang="fr-FR" sz="1800" dirty="0">
                <a:solidFill>
                  <a:srgbClr val="003A46"/>
                </a:solidFill>
              </a:endParaRPr>
            </a:p>
            <a:p>
              <a:pPr>
                <a:buClr>
                  <a:schemeClr val="accent1"/>
                </a:buClr>
              </a:pPr>
              <a:r>
                <a:rPr lang="fr-FR" sz="1000" dirty="0">
                  <a:solidFill>
                    <a:srgbClr val="003A46"/>
                  </a:solidFill>
                </a:rPr>
                <a:t>Santé </a:t>
              </a:r>
            </a:p>
            <a:p>
              <a:pPr>
                <a:buClr>
                  <a:schemeClr val="accent1"/>
                </a:buClr>
              </a:pPr>
              <a:r>
                <a:rPr lang="fr-FR" sz="1000" dirty="0">
                  <a:solidFill>
                    <a:srgbClr val="003A46"/>
                  </a:solidFill>
                </a:rPr>
                <a:t>mentale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D656E844-8544-BF02-B96F-8C5186299D7C}"/>
                </a:ext>
              </a:extLst>
            </p:cNvPr>
            <p:cNvSpPr txBox="1"/>
            <p:nvPr/>
          </p:nvSpPr>
          <p:spPr>
            <a:xfrm>
              <a:off x="2841286" y="2926637"/>
              <a:ext cx="95637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chemeClr val="accent1"/>
                </a:buClr>
              </a:pPr>
              <a:endParaRPr lang="fr-FR" sz="1800" dirty="0">
                <a:solidFill>
                  <a:srgbClr val="003A46"/>
                </a:solidFill>
              </a:endParaRPr>
            </a:p>
            <a:p>
              <a:pPr>
                <a:buClr>
                  <a:schemeClr val="accent1"/>
                </a:buClr>
              </a:pPr>
              <a:r>
                <a:rPr lang="fr-FR" sz="1000" dirty="0">
                  <a:solidFill>
                    <a:srgbClr val="003A46"/>
                  </a:solidFill>
                </a:rPr>
                <a:t>Mobilité</a:t>
              </a: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3E468A82-73E4-D130-339B-877C07C28900}"/>
                </a:ext>
              </a:extLst>
            </p:cNvPr>
            <p:cNvGrpSpPr/>
            <p:nvPr/>
          </p:nvGrpSpPr>
          <p:grpSpPr>
            <a:xfrm>
              <a:off x="2013147" y="1886325"/>
              <a:ext cx="2336680" cy="1617862"/>
              <a:chOff x="-140965" y="3987641"/>
              <a:chExt cx="3338888" cy="2243396"/>
            </a:xfrm>
          </p:grpSpPr>
          <p:pic>
            <p:nvPicPr>
              <p:cNvPr id="23" name="Image 22" descr="Une image contenant Graphique, cercle, symbole, conception&#10;&#10;Description générée automatiquement">
                <a:extLst>
                  <a:ext uri="{FF2B5EF4-FFF2-40B4-BE49-F238E27FC236}">
                    <a16:creationId xmlns:a16="http://schemas.microsoft.com/office/drawing/2014/main" id="{5F0BC793-B544-4163-BAA3-3093159CD3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727" y="4012969"/>
                <a:ext cx="1309196" cy="1309196"/>
              </a:xfrm>
              <a:prstGeom prst="rect">
                <a:avLst/>
              </a:prstGeom>
            </p:spPr>
          </p:pic>
          <p:pic>
            <p:nvPicPr>
              <p:cNvPr id="24" name="Image 23" descr="Une image contenant Graphique, Police, capture d’écran, symbole&#10;&#10;Description générée automatiquement">
                <a:extLst>
                  <a:ext uri="{FF2B5EF4-FFF2-40B4-BE49-F238E27FC236}">
                    <a16:creationId xmlns:a16="http://schemas.microsoft.com/office/drawing/2014/main" id="{CC6AEB3E-A57B-CDD7-FFDD-AF25DA63C5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6956" y="4921840"/>
                <a:ext cx="1309196" cy="1309197"/>
              </a:xfrm>
              <a:prstGeom prst="rect">
                <a:avLst/>
              </a:prstGeom>
            </p:spPr>
          </p:pic>
          <p:pic>
            <p:nvPicPr>
              <p:cNvPr id="18" name="Image 17" descr="Une image contenant Graphique, symbole, capture d’écran, Police&#10;&#10;Description générée automatiquement">
                <a:extLst>
                  <a:ext uri="{FF2B5EF4-FFF2-40B4-BE49-F238E27FC236}">
                    <a16:creationId xmlns:a16="http://schemas.microsoft.com/office/drawing/2014/main" id="{56A87DA0-E6EA-1889-1CB5-0EEEC40F89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364" y="3987641"/>
                <a:ext cx="1361827" cy="1361828"/>
              </a:xfrm>
              <a:prstGeom prst="rect">
                <a:avLst/>
              </a:prstGeom>
            </p:spPr>
          </p:pic>
          <p:pic>
            <p:nvPicPr>
              <p:cNvPr id="20" name="Image 19" descr="Une image contenant capture d’écran, Graphique, conception, dessin humoristique&#10;&#10;Description générée automatiquement">
                <a:extLst>
                  <a:ext uri="{FF2B5EF4-FFF2-40B4-BE49-F238E27FC236}">
                    <a16:creationId xmlns:a16="http://schemas.microsoft.com/office/drawing/2014/main" id="{FEBF18A0-A47E-A922-F734-D9595563A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2901" y="4901824"/>
                <a:ext cx="1309196" cy="1309196"/>
              </a:xfrm>
              <a:prstGeom prst="rect">
                <a:avLst/>
              </a:prstGeom>
            </p:spPr>
          </p:pic>
          <p:pic>
            <p:nvPicPr>
              <p:cNvPr id="22" name="Image 21" descr="Une image contenant capture d’écran, cercle, Graphique, conception&#10;&#10;Description générée automatiquement">
                <a:extLst>
                  <a:ext uri="{FF2B5EF4-FFF2-40B4-BE49-F238E27FC236}">
                    <a16:creationId xmlns:a16="http://schemas.microsoft.com/office/drawing/2014/main" id="{D22F1803-4C2D-E02F-B0A2-4E7BEB8565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0965" y="4020534"/>
                <a:ext cx="1309196" cy="1309196"/>
              </a:xfrm>
              <a:prstGeom prst="rect">
                <a:avLst/>
              </a:prstGeom>
            </p:spPr>
          </p:pic>
          <p:pic>
            <p:nvPicPr>
              <p:cNvPr id="25" name="Image 24" descr="Une image contenant Graphique, vert, symbole&#10;&#10;Description générée automatiquement">
                <a:extLst>
                  <a:ext uri="{FF2B5EF4-FFF2-40B4-BE49-F238E27FC236}">
                    <a16:creationId xmlns:a16="http://schemas.microsoft.com/office/drawing/2014/main" id="{6D7FC7EC-9D29-9A23-857B-FA916F690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123" y="4911833"/>
                <a:ext cx="1309196" cy="1309196"/>
              </a:xfrm>
              <a:prstGeom prst="rect">
                <a:avLst/>
              </a:prstGeom>
            </p:spPr>
          </p:pic>
        </p:grpSp>
      </p:grpSp>
      <p:pic>
        <p:nvPicPr>
          <p:cNvPr id="13" name="Image 12" descr="Une image contenant Graphique, capture d’écran, Caractère coloré, rouge&#10;&#10;Description générée automatiquement">
            <a:extLst>
              <a:ext uri="{FF2B5EF4-FFF2-40B4-BE49-F238E27FC236}">
                <a16:creationId xmlns:a16="http://schemas.microsoft.com/office/drawing/2014/main" id="{1F917602-7610-011E-E458-79A833118E4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1460" y="5979783"/>
            <a:ext cx="408980" cy="426901"/>
          </a:xfrm>
          <a:prstGeom prst="rect">
            <a:avLst/>
          </a:prstGeom>
        </p:spPr>
      </p:pic>
      <p:pic>
        <p:nvPicPr>
          <p:cNvPr id="16" name="Image 15" descr="Une image contenant violet, violette, Lilas, capture d’écran&#10;&#10;Description générée automatiquement">
            <a:extLst>
              <a:ext uri="{FF2B5EF4-FFF2-40B4-BE49-F238E27FC236}">
                <a16:creationId xmlns:a16="http://schemas.microsoft.com/office/drawing/2014/main" id="{CDE33E2B-69E1-591B-9E2C-5C8101F0ADA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83" y="-33817"/>
            <a:ext cx="1007210" cy="1007756"/>
          </a:xfrm>
          <a:prstGeom prst="rect">
            <a:avLst/>
          </a:prstGeom>
        </p:spPr>
      </p:pic>
      <p:pic>
        <p:nvPicPr>
          <p:cNvPr id="26" name="Image 25" descr="Une image contenant jaun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087C4F98-56F5-7072-A1A7-B7658582306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00" y="6782823"/>
            <a:ext cx="417313" cy="417313"/>
          </a:xfrm>
          <a:prstGeom prst="rect">
            <a:avLst/>
          </a:prstGeom>
        </p:spPr>
      </p:pic>
      <p:pic>
        <p:nvPicPr>
          <p:cNvPr id="27" name="Image 26" descr="Une image contenant jaun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26C416BF-878E-B293-808E-548A5EC87C0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1008" y="308140"/>
            <a:ext cx="417313" cy="417313"/>
          </a:xfrm>
          <a:prstGeom prst="rect">
            <a:avLst/>
          </a:prstGeom>
        </p:spPr>
      </p:pic>
      <p:pic>
        <p:nvPicPr>
          <p:cNvPr id="44" name="Image 43" descr="Une image contenant texte, Graphique, Police, affiche&#10;&#10;Description générée automatiquement">
            <a:extLst>
              <a:ext uri="{FF2B5EF4-FFF2-40B4-BE49-F238E27FC236}">
                <a16:creationId xmlns:a16="http://schemas.microsoft.com/office/drawing/2014/main" id="{4BBEA4A7-1F87-91D3-D0EA-8D4F16B0B4B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50" y="6458134"/>
            <a:ext cx="962774" cy="962293"/>
          </a:xfrm>
          <a:prstGeom prst="rect">
            <a:avLst/>
          </a:prstGeom>
        </p:spPr>
      </p:pic>
      <p:pic>
        <p:nvPicPr>
          <p:cNvPr id="4" name="Image 3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FC4CF659-0F5F-741F-6AA6-81A1D26C4D9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r="12362"/>
          <a:stretch/>
        </p:blipFill>
        <p:spPr>
          <a:xfrm>
            <a:off x="3948190" y="6647494"/>
            <a:ext cx="1184803" cy="7559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B4532EE-2894-19A0-2961-C82551D01E1A}"/>
              </a:ext>
            </a:extLst>
          </p:cNvPr>
          <p:cNvSpPr txBox="1"/>
          <p:nvPr/>
        </p:nvSpPr>
        <p:spPr>
          <a:xfrm>
            <a:off x="1324466" y="3604297"/>
            <a:ext cx="2724346" cy="313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800" dirty="0">
                <a:solidFill>
                  <a:schemeClr val="bg1"/>
                </a:solidFill>
                <a:latin typeface="+mj-lt"/>
              </a:rPr>
              <a:t>04 92 08 60 60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82" y="5841924"/>
            <a:ext cx="1016443" cy="9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96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rgbClr val="FFFFFF"/>
      </a:lt1>
      <a:dk2>
        <a:srgbClr val="FBB700"/>
      </a:dk2>
      <a:lt2>
        <a:srgbClr val="F28300"/>
      </a:lt2>
      <a:accent1>
        <a:srgbClr val="E8315F"/>
      </a:accent1>
      <a:accent2>
        <a:srgbClr val="005A6D"/>
      </a:accent2>
      <a:accent3>
        <a:srgbClr val="EACB15"/>
      </a:accent3>
      <a:accent4>
        <a:srgbClr val="8AD2EC"/>
      </a:accent4>
      <a:accent5>
        <a:srgbClr val="E0E9ED"/>
      </a:accent5>
      <a:accent6>
        <a:srgbClr val="411644"/>
      </a:accent6>
      <a:hlink>
        <a:srgbClr val="520917"/>
      </a:hlink>
      <a:folHlink>
        <a:srgbClr val="E9F2D5"/>
      </a:folHlink>
    </a:clrScheme>
    <a:fontScheme name="Emeis font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a1ffe84-cab0-4482-ae8d-e9b4c05b113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26CA60ACFCD489D3D9116E8DAFDD5" ma:contentTypeVersion="10" ma:contentTypeDescription="Crée un document." ma:contentTypeScope="" ma:versionID="66cb53dd62266721718e027cbb18fb56">
  <xsd:schema xmlns:xsd="http://www.w3.org/2001/XMLSchema" xmlns:xs="http://www.w3.org/2001/XMLSchema" xmlns:p="http://schemas.microsoft.com/office/2006/metadata/properties" xmlns:ns3="3a1ffe84-cab0-4482-ae8d-e9b4c05b113b" targetNamespace="http://schemas.microsoft.com/office/2006/metadata/properties" ma:root="true" ma:fieldsID="57783349fc8a9accf5a20441869b4def" ns3:_="">
    <xsd:import namespace="3a1ffe84-cab0-4482-ae8d-e9b4c05b113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ffe84-cab0-4482-ae8d-e9b4c05b113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30917D-590F-4094-877B-404D4698A84D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a1ffe84-cab0-4482-ae8d-e9b4c05b113b"/>
  </ds:schemaRefs>
</ds:datastoreItem>
</file>

<file path=customXml/itemProps2.xml><?xml version="1.0" encoding="utf-8"?>
<ds:datastoreItem xmlns:ds="http://schemas.openxmlformats.org/officeDocument/2006/customXml" ds:itemID="{35624E0A-ED52-4CF8-A812-B45181ABBF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27F478-E628-4021-835A-F2A56B95E5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1ffe84-cab0-4482-ae8d-e9b4c05b11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279</Words>
  <Application>Microsoft Office PowerPoint</Application>
  <PresentationFormat>Personnalisé</PresentationFormat>
  <Paragraphs>56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Wingdings</vt:lpstr>
      <vt:lpstr>Arial</vt:lpstr>
      <vt:lpstr>Aptos</vt:lpstr>
      <vt:lpstr>Gotham Rounded Bold</vt:lpstr>
      <vt:lpstr>Gotham Rounded Medium</vt:lpstr>
      <vt:lpstr>Gotham Rounded Book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Lorraiyne Ruiz</dc:creator>
  <cp:lastModifiedBy>Nathalie DEFFRENNE</cp:lastModifiedBy>
  <cp:revision>110</cp:revision>
  <cp:lastPrinted>2024-04-05T10:34:43Z</cp:lastPrinted>
  <dcterms:created xsi:type="dcterms:W3CDTF">2024-03-07T16:40:45Z</dcterms:created>
  <dcterms:modified xsi:type="dcterms:W3CDTF">2026-03-25T14:53:07Z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0x010100D8126CA60ACFCD489D3D9116E8DAFDD5</vt:lpwstr>
  </property>
  <property fmtid="{D5CDD505-2E9C-101B-9397-08002B2CF9AE}" pid="3" name="MSIP_Label_1008d07c-1f78-4a9e-9c95-6c7f349f4ca5_Enabled">
    <vt:lpwstr>true</vt:lpwstr>
  </property>
  <property fmtid="{D5CDD505-2E9C-101B-9397-08002B2CF9AE}" pid="4" name="MSIP_Label_1008d07c-1f78-4a9e-9c95-6c7f349f4ca5_SetDate">
    <vt:lpwstr>2026-02-03T09:55:05Z</vt:lpwstr>
  </property>
  <property fmtid="{D5CDD505-2E9C-101B-9397-08002B2CF9AE}" pid="5" name="MSIP_Label_1008d07c-1f78-4a9e-9c95-6c7f349f4ca5_Method">
    <vt:lpwstr>Standard</vt:lpwstr>
  </property>
  <property fmtid="{D5CDD505-2E9C-101B-9397-08002B2CF9AE}" pid="6" name="MSIP_Label_1008d07c-1f78-4a9e-9c95-6c7f349f4ca5_Name">
    <vt:lpwstr>Restreint</vt:lpwstr>
  </property>
  <property fmtid="{D5CDD505-2E9C-101B-9397-08002B2CF9AE}" pid="7" name="MSIP_Label_1008d07c-1f78-4a9e-9c95-6c7f349f4ca5_SiteId">
    <vt:lpwstr>4a277431-ea41-483a-b6f0-01a4530506e0</vt:lpwstr>
  </property>
  <property fmtid="{D5CDD505-2E9C-101B-9397-08002B2CF9AE}" pid="8" name="MSIP_Label_1008d07c-1f78-4a9e-9c95-6c7f349f4ca5_ActionId">
    <vt:lpwstr>a7d440fb-10b7-4493-9fcb-9f3bbe1b109a</vt:lpwstr>
  </property>
  <property fmtid="{D5CDD505-2E9C-101B-9397-08002B2CF9AE}" pid="9" name="MSIP_Label_1008d07c-1f78-4a9e-9c95-6c7f349f4ca5_ContentBits">
    <vt:lpwstr>1</vt:lpwstr>
  </property>
  <property fmtid="{D5CDD505-2E9C-101B-9397-08002B2CF9AE}" pid="10" name="MSIP_Label_1008d07c-1f78-4a9e-9c95-6c7f349f4ca5_Tag">
    <vt:lpwstr>10, 3, 0, 1</vt:lpwstr>
  </property>
  <property fmtid="{D5CDD505-2E9C-101B-9397-08002B2CF9AE}" pid="11" name="ClassificationContentMarkingHeaderLocations">
    <vt:lpwstr>Office Theme:8</vt:lpwstr>
  </property>
  <property fmtid="{D5CDD505-2E9C-101B-9397-08002B2CF9AE}" pid="12" name="ClassificationContentMarkingHeaderText">
    <vt:lpwstr>RESTREINT</vt:lpwstr>
  </property>
</Properties>
</file>